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69" r:id="rId4"/>
    <p:sldId id="270" r:id="rId5"/>
    <p:sldId id="271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28.11.2014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28.11.2014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371600"/>
            <a:ext cx="7742138" cy="3200408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Возможности использования разнообразных методов и приемов 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при работе с детьми, имеющими РАС.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8523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45709" y="1935163"/>
            <a:ext cx="5852582" cy="4389437"/>
          </a:xfrm>
        </p:spPr>
      </p:pic>
    </p:spTree>
    <p:extLst>
      <p:ext uri="{BB962C8B-B14F-4D97-AF65-F5344CB8AC3E}">
        <p14:creationId xmlns:p14="http://schemas.microsoft.com/office/powerpoint/2010/main" xmlns="" val="972009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45709" y="1935163"/>
            <a:ext cx="5852582" cy="4389437"/>
          </a:xfrm>
        </p:spPr>
      </p:pic>
    </p:spTree>
    <p:extLst>
      <p:ext uri="{BB962C8B-B14F-4D97-AF65-F5344CB8AC3E}">
        <p14:creationId xmlns:p14="http://schemas.microsoft.com/office/powerpoint/2010/main" xmlns="" val="2745318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45709" y="1935163"/>
            <a:ext cx="5852582" cy="4389437"/>
          </a:xfrm>
        </p:spPr>
      </p:pic>
    </p:spTree>
    <p:extLst>
      <p:ext uri="{BB962C8B-B14F-4D97-AF65-F5344CB8AC3E}">
        <p14:creationId xmlns:p14="http://schemas.microsoft.com/office/powerpoint/2010/main" xmlns="" val="4102963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45709" y="1935163"/>
            <a:ext cx="5852582" cy="4389437"/>
          </a:xfrm>
        </p:spPr>
      </p:pic>
    </p:spTree>
    <p:extLst>
      <p:ext uri="{BB962C8B-B14F-4D97-AF65-F5344CB8AC3E}">
        <p14:creationId xmlns:p14="http://schemas.microsoft.com/office/powerpoint/2010/main" xmlns="" val="3696896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45709" y="1935163"/>
            <a:ext cx="5852582" cy="4389437"/>
          </a:xfrm>
        </p:spPr>
      </p:pic>
    </p:spTree>
    <p:extLst>
      <p:ext uri="{BB962C8B-B14F-4D97-AF65-F5344CB8AC3E}">
        <p14:creationId xmlns:p14="http://schemas.microsoft.com/office/powerpoint/2010/main" xmlns="" val="313296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45709" y="1935163"/>
            <a:ext cx="5852582" cy="4389437"/>
          </a:xfrm>
        </p:spPr>
      </p:pic>
    </p:spTree>
    <p:extLst>
      <p:ext uri="{BB962C8B-B14F-4D97-AF65-F5344CB8AC3E}">
        <p14:creationId xmlns:p14="http://schemas.microsoft.com/office/powerpoint/2010/main" xmlns="" val="2503952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085184"/>
          </a:xfrm>
        </p:spPr>
        <p:txBody>
          <a:bodyPr>
            <a:noAutofit/>
          </a:bodyPr>
          <a:lstStyle/>
          <a:p>
            <a:pPr algn="ctr"/>
            <a:r>
              <a:rPr lang="ru-RU" sz="7200" dirty="0" smtClean="0"/>
              <a:t/>
            </a:r>
            <a:br>
              <a:rPr lang="ru-RU" sz="7200" dirty="0" smtClean="0"/>
            </a:br>
            <a:r>
              <a:rPr lang="ru-RU" sz="7200" dirty="0" smtClean="0"/>
              <a:t/>
            </a:r>
            <a:br>
              <a:rPr lang="ru-RU" sz="7200" dirty="0" smtClean="0"/>
            </a:br>
            <a:r>
              <a:rPr lang="ru-RU" sz="7200" dirty="0"/>
              <a:t/>
            </a:r>
            <a:br>
              <a:rPr lang="ru-RU" sz="7200" dirty="0"/>
            </a:br>
            <a:r>
              <a:rPr lang="ru-RU" sz="7200" dirty="0" smtClean="0"/>
              <a:t/>
            </a:r>
            <a:br>
              <a:rPr lang="ru-RU" sz="7200" dirty="0" smtClean="0"/>
            </a:br>
            <a:r>
              <a:rPr lang="ru-RU" sz="7200" dirty="0"/>
              <a:t/>
            </a:r>
            <a:br>
              <a:rPr lang="ru-RU" sz="7200" dirty="0"/>
            </a:br>
            <a:r>
              <a:rPr lang="ru-RU" sz="7200" dirty="0" smtClean="0"/>
              <a:t/>
            </a:r>
            <a:br>
              <a:rPr lang="ru-RU" sz="7200" dirty="0" smtClean="0"/>
            </a:br>
            <a:r>
              <a:rPr lang="ru-RU" sz="7200" dirty="0" smtClean="0"/>
              <a:t>Спасибо за внимание!</a:t>
            </a: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xmlns="" val="17677836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596" y="1285860"/>
            <a:ext cx="8258204" cy="503874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b="1" dirty="0" smtClean="0"/>
              <a:t>Аутизм </a:t>
            </a:r>
            <a:r>
              <a:rPr lang="ru-RU" dirty="0" smtClean="0"/>
              <a:t>—  нарушение развития, неврологическое по своей природе, которое влияет на мышление, восприятие, внимание, социальные навыки и поведение человека.</a:t>
            </a:r>
          </a:p>
          <a:p>
            <a:pPr>
              <a:buNone/>
            </a:pPr>
            <a:r>
              <a:rPr lang="ru-RU" b="1" dirty="0" smtClean="0"/>
              <a:t>«Триада нарушений»  </a:t>
            </a:r>
            <a:r>
              <a:rPr lang="ru-RU" dirty="0" err="1" smtClean="0"/>
              <a:t>Лорна</a:t>
            </a:r>
            <a:r>
              <a:rPr lang="ru-RU" dirty="0" smtClean="0"/>
              <a:t> </a:t>
            </a:r>
            <a:r>
              <a:rPr lang="ru-RU" dirty="0" err="1" smtClean="0"/>
              <a:t>Винг</a:t>
            </a:r>
            <a:r>
              <a:rPr lang="ru-RU" dirty="0" smtClean="0"/>
              <a:t> ,  </a:t>
            </a:r>
            <a:r>
              <a:rPr lang="ru-RU" dirty="0" err="1" smtClean="0"/>
              <a:t>Джудит</a:t>
            </a:r>
            <a:r>
              <a:rPr lang="ru-RU" dirty="0" smtClean="0"/>
              <a:t> </a:t>
            </a:r>
            <a:r>
              <a:rPr lang="ru-RU" dirty="0" err="1" smtClean="0"/>
              <a:t>Гульд</a:t>
            </a:r>
            <a:r>
              <a:rPr lang="ru-RU" dirty="0" smtClean="0"/>
              <a:t> (1979)</a:t>
            </a:r>
          </a:p>
          <a:p>
            <a:pPr>
              <a:buNone/>
            </a:pPr>
            <a:r>
              <a:rPr lang="ru-RU" dirty="0" smtClean="0"/>
              <a:t>1. Нарушения общения (сниженный уровень или отсутствие соответствующих возрасту социальных контактов с другими людьми).</a:t>
            </a:r>
          </a:p>
          <a:p>
            <a:pPr>
              <a:buNone/>
            </a:pPr>
            <a:r>
              <a:rPr lang="ru-RU" dirty="0" smtClean="0"/>
              <a:t>2. Тяга к стереотипному или повторяющемуся поведению, вместо занятий, требующих воображения.</a:t>
            </a:r>
          </a:p>
          <a:p>
            <a:pPr>
              <a:buNone/>
            </a:pPr>
            <a:r>
              <a:rPr lang="ru-RU" dirty="0" smtClean="0"/>
              <a:t>3. Отсутствие или задержка речи, либо характерные отличия в речи.</a:t>
            </a:r>
          </a:p>
          <a:p>
            <a:pPr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95580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596" y="1214422"/>
            <a:ext cx="8358246" cy="4643470"/>
          </a:xfrm>
        </p:spPr>
        <p:txBody>
          <a:bodyPr/>
          <a:lstStyle/>
          <a:p>
            <a:pPr>
              <a:buNone/>
            </a:pPr>
            <a:r>
              <a:rPr lang="ru-RU" sz="3200" b="1" dirty="0" smtClean="0"/>
              <a:t>« Виды» аутизма:</a:t>
            </a:r>
          </a:p>
          <a:p>
            <a:pPr>
              <a:buNone/>
            </a:pPr>
            <a:r>
              <a:rPr lang="ru-RU" dirty="0" smtClean="0"/>
              <a:t> - Расстройства </a:t>
            </a:r>
            <a:r>
              <a:rPr lang="ru-RU" dirty="0" err="1" smtClean="0"/>
              <a:t>аутистического</a:t>
            </a:r>
            <a:r>
              <a:rPr lang="ru-RU" dirty="0" smtClean="0"/>
              <a:t> спектра (РАС)</a:t>
            </a:r>
          </a:p>
          <a:p>
            <a:pPr>
              <a:buNone/>
            </a:pPr>
            <a:r>
              <a:rPr lang="ru-RU" dirty="0" smtClean="0"/>
              <a:t> - </a:t>
            </a:r>
            <a:r>
              <a:rPr lang="ru-RU" dirty="0" err="1" smtClean="0"/>
              <a:t>Первазивное</a:t>
            </a:r>
            <a:r>
              <a:rPr lang="ru-RU" dirty="0" smtClean="0"/>
              <a:t> расстройство развития </a:t>
            </a:r>
            <a:r>
              <a:rPr lang="ru-RU" dirty="0" err="1" smtClean="0"/>
              <a:t>неуточненное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- </a:t>
            </a:r>
            <a:r>
              <a:rPr lang="ru-RU" dirty="0" err="1" smtClean="0"/>
              <a:t>Высокофункциональный</a:t>
            </a:r>
            <a:r>
              <a:rPr lang="ru-RU" dirty="0" smtClean="0"/>
              <a:t> аутизм, </a:t>
            </a:r>
            <a:r>
              <a:rPr lang="ru-RU" dirty="0" err="1" smtClean="0"/>
              <a:t>низкофункциональный</a:t>
            </a:r>
            <a:r>
              <a:rPr lang="ru-RU" dirty="0" smtClean="0"/>
              <a:t> аутизм</a:t>
            </a:r>
          </a:p>
          <a:p>
            <a:pPr>
              <a:buNone/>
            </a:pPr>
            <a:r>
              <a:rPr lang="ru-RU" dirty="0" smtClean="0"/>
              <a:t> - Синдром </a:t>
            </a:r>
            <a:r>
              <a:rPr lang="ru-RU" dirty="0" err="1" smtClean="0"/>
              <a:t>Аспергера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3200" b="1" dirty="0" smtClean="0"/>
              <a:t>Классификация по О.С. Никольской</a:t>
            </a:r>
            <a:r>
              <a:rPr lang="ru-RU" sz="3200" dirty="0" smtClean="0"/>
              <a:t>:</a:t>
            </a:r>
          </a:p>
          <a:p>
            <a:pPr>
              <a:buNone/>
            </a:pPr>
            <a:r>
              <a:rPr lang="en-US" dirty="0" smtClean="0"/>
              <a:t>I – IV </a:t>
            </a:r>
            <a:r>
              <a:rPr lang="ru-RU" dirty="0" smtClean="0"/>
              <a:t>группа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513734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196752"/>
            <a:ext cx="8291264" cy="512784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3200" b="1" dirty="0"/>
              <a:t>Некоторые методы коррекции  аутизма: </a:t>
            </a:r>
            <a:endParaRPr lang="ru-RU" sz="3200" b="1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 -   Прикладной </a:t>
            </a:r>
            <a:r>
              <a:rPr lang="ru-RU" dirty="0"/>
              <a:t>анализ поведения (АВА</a:t>
            </a:r>
            <a:r>
              <a:rPr lang="ru-RU" dirty="0" smtClean="0"/>
              <a:t>)</a:t>
            </a:r>
          </a:p>
          <a:p>
            <a:pPr marL="0" indent="0">
              <a:buNone/>
            </a:pPr>
            <a:r>
              <a:rPr lang="ru-RU" dirty="0" smtClean="0"/>
              <a:t> -   Приемы </a:t>
            </a:r>
            <a:r>
              <a:rPr lang="ru-RU" dirty="0" err="1" smtClean="0"/>
              <a:t>когнитивно</a:t>
            </a:r>
            <a:r>
              <a:rPr lang="ru-RU" dirty="0" smtClean="0"/>
              <a:t> -  поведенческой </a:t>
            </a:r>
            <a:r>
              <a:rPr lang="ru-RU" dirty="0" err="1" smtClean="0"/>
              <a:t>терпии</a:t>
            </a:r>
            <a:r>
              <a:rPr lang="ru-RU" dirty="0" smtClean="0"/>
              <a:t>  (социальные истории, визуализация,  социальные группы и др.)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- </a:t>
            </a:r>
            <a:r>
              <a:rPr lang="ru-RU" dirty="0" smtClean="0"/>
              <a:t> Сенсорно </a:t>
            </a:r>
            <a:r>
              <a:rPr lang="ru-RU" dirty="0"/>
              <a:t>- интегративная терапия</a:t>
            </a:r>
          </a:p>
          <a:p>
            <a:pPr marL="0" indent="0">
              <a:buNone/>
            </a:pPr>
            <a:r>
              <a:rPr lang="ru-RU" dirty="0"/>
              <a:t> - </a:t>
            </a:r>
            <a:r>
              <a:rPr lang="ru-RU" dirty="0" smtClean="0"/>
              <a:t> Арт </a:t>
            </a:r>
            <a:r>
              <a:rPr lang="ru-RU" dirty="0"/>
              <a:t>– терапия</a:t>
            </a:r>
          </a:p>
          <a:p>
            <a:pPr marL="0" indent="0">
              <a:buNone/>
            </a:pPr>
            <a:r>
              <a:rPr lang="ru-RU" dirty="0"/>
              <a:t> - </a:t>
            </a:r>
            <a:r>
              <a:rPr lang="ru-RU" dirty="0" smtClean="0"/>
              <a:t> Песочная </a:t>
            </a:r>
            <a:r>
              <a:rPr lang="ru-RU" dirty="0"/>
              <a:t>терапия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-  Музыкальная </a:t>
            </a:r>
            <a:r>
              <a:rPr lang="ru-RU" dirty="0"/>
              <a:t>терапия и др.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Организация </a:t>
            </a:r>
            <a:r>
              <a:rPr lang="ru-RU" b="1" dirty="0" err="1" smtClean="0">
                <a:solidFill>
                  <a:schemeClr val="tx1"/>
                </a:solidFill>
              </a:rPr>
              <a:t>психокоррекционного</a:t>
            </a:r>
            <a:r>
              <a:rPr lang="ru-RU" b="1" dirty="0" smtClean="0">
                <a:solidFill>
                  <a:schemeClr val="tx1"/>
                </a:solidFill>
              </a:rPr>
              <a:t> процесса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lvl="0"/>
            <a:r>
              <a:rPr lang="ru-RU" sz="2700" dirty="0" smtClean="0"/>
              <a:t>Существующие </a:t>
            </a:r>
            <a:r>
              <a:rPr lang="ru-RU" sz="2700" dirty="0" smtClean="0"/>
              <a:t>общепринятые методы коррекции и педагогического воздействия, ориентированные на детей нормы, часто оказываются неэффективными.</a:t>
            </a:r>
          </a:p>
          <a:p>
            <a:pPr lvl="0"/>
            <a:r>
              <a:rPr lang="ru-RU" sz="2700" dirty="0" smtClean="0"/>
              <a:t>Первично – установление контакта и снижение тревожности при общении.</a:t>
            </a:r>
          </a:p>
          <a:p>
            <a:pPr lvl="0"/>
            <a:r>
              <a:rPr lang="ru-RU" sz="2700" dirty="0" smtClean="0"/>
              <a:t>Привлечение различных средств </a:t>
            </a:r>
            <a:r>
              <a:rPr lang="ru-RU" sz="2700" dirty="0" err="1" smtClean="0"/>
              <a:t>психокоррекции</a:t>
            </a:r>
            <a:r>
              <a:rPr lang="ru-RU" sz="2700" dirty="0" smtClean="0"/>
              <a:t>: песочной терапии, </a:t>
            </a:r>
            <a:r>
              <a:rPr lang="ru-RU" sz="2700" dirty="0" err="1" smtClean="0"/>
              <a:t>арт-игротерпаии</a:t>
            </a:r>
            <a:r>
              <a:rPr lang="ru-RU" sz="2700" dirty="0" smtClean="0"/>
              <a:t>, оборудования </a:t>
            </a:r>
            <a:r>
              <a:rPr lang="ru-RU" sz="2700" smtClean="0"/>
              <a:t>комнаты </a:t>
            </a:r>
            <a:r>
              <a:rPr lang="ru-RU" sz="2700" smtClean="0"/>
              <a:t>релаксации.</a:t>
            </a:r>
            <a:endParaRPr lang="ru-RU" sz="2700" dirty="0" smtClean="0"/>
          </a:p>
          <a:p>
            <a:pPr lvl="0"/>
            <a:r>
              <a:rPr lang="ru-RU" sz="2700" dirty="0" smtClean="0"/>
              <a:t>Работа с симптомами: сглаживание или коррекция неблагоприятных проявлений, привлечение </a:t>
            </a:r>
            <a:r>
              <a:rPr lang="ru-RU" sz="2700" dirty="0" err="1" smtClean="0"/>
              <a:t>сверхценных</a:t>
            </a:r>
            <a:r>
              <a:rPr lang="ru-RU" sz="2700" dirty="0" smtClean="0"/>
              <a:t> интересов при установлении контакта и в начале направленной коррекции. </a:t>
            </a:r>
          </a:p>
          <a:p>
            <a:pPr lvl="0"/>
            <a:r>
              <a:rPr lang="ru-RU" sz="2700" dirty="0" smtClean="0"/>
              <a:t>Развитие мелкой и крупной моторики: координации, </a:t>
            </a:r>
            <a:r>
              <a:rPr lang="ru-RU" sz="2700" dirty="0" err="1" smtClean="0"/>
              <a:t>кинезеологии</a:t>
            </a:r>
            <a:r>
              <a:rPr lang="ru-RU" sz="2700" dirty="0" smtClean="0"/>
              <a:t>, формирование навыков продуктивной  и графической деятельности (лепка, рисование, элементов письма).</a:t>
            </a:r>
          </a:p>
          <a:p>
            <a:pPr lvl="0"/>
            <a:r>
              <a:rPr lang="ru-RU" sz="2700" dirty="0" smtClean="0"/>
              <a:t>Медикаментозная терапия – иногда необходимое условие организации безопасного пребывания ребенка в ДОУ и начала коррекционной работы.</a:t>
            </a:r>
          </a:p>
          <a:p>
            <a:pPr lvl="0"/>
            <a:r>
              <a:rPr lang="ru-RU" sz="2700" dirty="0" smtClean="0"/>
              <a:t>Просветительская работа среди родителей и педагогов – не в рамках диагноза, а в контексте имеющихся проблем поведения и обучения (симптомов). Обсуждение существующих проблем,  путей коррекции и сглаживания негативных проявлений. Работа в профилактическом направлении:  оптимальный выбор школы, кружков и секций, программы обучения и т.д.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45709" y="1935163"/>
            <a:ext cx="5852582" cy="4389437"/>
          </a:xfrm>
        </p:spPr>
      </p:pic>
    </p:spTree>
    <p:extLst>
      <p:ext uri="{BB962C8B-B14F-4D97-AF65-F5344CB8AC3E}">
        <p14:creationId xmlns:p14="http://schemas.microsoft.com/office/powerpoint/2010/main" xmlns="" val="199625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25961" y="1935163"/>
            <a:ext cx="3292077" cy="4389437"/>
          </a:xfrm>
        </p:spPr>
      </p:pic>
    </p:spTree>
    <p:extLst>
      <p:ext uri="{BB962C8B-B14F-4D97-AF65-F5344CB8AC3E}">
        <p14:creationId xmlns:p14="http://schemas.microsoft.com/office/powerpoint/2010/main" xmlns="" val="3996098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25961" y="1935163"/>
            <a:ext cx="3292077" cy="4389437"/>
          </a:xfrm>
        </p:spPr>
      </p:pic>
    </p:spTree>
    <p:extLst>
      <p:ext uri="{BB962C8B-B14F-4D97-AF65-F5344CB8AC3E}">
        <p14:creationId xmlns:p14="http://schemas.microsoft.com/office/powerpoint/2010/main" xmlns="" val="3917774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45709" y="1935163"/>
            <a:ext cx="5852582" cy="4389437"/>
          </a:xfrm>
        </p:spPr>
      </p:pic>
    </p:spTree>
    <p:extLst>
      <p:ext uri="{BB962C8B-B14F-4D97-AF65-F5344CB8AC3E}">
        <p14:creationId xmlns:p14="http://schemas.microsoft.com/office/powerpoint/2010/main" xmlns="" val="178524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54</TotalTime>
  <Words>340</Words>
  <Application>Microsoft Office PowerPoint</Application>
  <PresentationFormat>Экран (4:3)</PresentationFormat>
  <Paragraphs>32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Поток</vt:lpstr>
      <vt:lpstr>Возможности использования разнообразных методов и приемов  при работе с детьми, имеющими РАС.</vt:lpstr>
      <vt:lpstr>Слайд 2</vt:lpstr>
      <vt:lpstr>Слайд 3</vt:lpstr>
      <vt:lpstr>Слайд 4</vt:lpstr>
      <vt:lpstr>Организация психокоррекционного процесса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      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9</cp:revision>
  <dcterms:created xsi:type="dcterms:W3CDTF">2014-04-23T09:36:57Z</dcterms:created>
  <dcterms:modified xsi:type="dcterms:W3CDTF">2014-11-28T07:40:40Z</dcterms:modified>
</cp:coreProperties>
</file>